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6F0"/>
    <a:srgbClr val="F5F6F1"/>
    <a:srgbClr val="F6F7F1"/>
    <a:srgbClr val="084C3A"/>
    <a:srgbClr val="F7F8F2"/>
    <a:srgbClr val="F6F6F1"/>
    <a:srgbClr val="F9FA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225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72A99-DE8E-4FAF-AC4F-E5BD79B7402B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1CDE92-7155-4278-BE22-7ADE7FC971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9137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1CDE92-7155-4278-BE22-7ADE7FC971A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768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467983-5D5E-8756-38F5-9C83CE2CC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B63E6C4-774B-38EF-24D6-04A60E98B2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ED3299-CE18-0E35-FB46-A1D4E446C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71C570-9481-F9D0-EEB6-115F20521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D9D77A-E2F3-03DF-440E-44323FA6D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20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244680-92AA-9883-2F4F-442C3AD4C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D46E95-8CAE-4DE4-AA66-91A28E17BF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BC267C-57D4-9C12-4E6B-06A5003F5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CF923E-E840-C6BD-F1FD-3F870444A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5EE58C-BF16-0C88-5B55-D037FD9C4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3878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F35E9AD-FAE6-CAFF-4400-9DE4618802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0CDE75A-35DF-58EF-E9F5-B32042EF4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48D6B9-4F42-AEF2-9F1A-8D25C0C27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B2FABF-5C38-22A7-964B-8848B8DA0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F5103D-2040-25DE-24BC-482E1B09F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86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F6C35B-6A5F-BAAC-8EB3-9A2640FB1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6F253C-C167-7000-45AA-5D7B73B99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BBC169-0A57-136D-3ADD-9E9FB32E2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97CB89-73A6-B171-91D5-0F7D0A908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8AE712-4BD8-49B2-702B-EBA2496D6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017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12ADF5-F9DD-2B3A-3C24-34D5ADA6B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1AB4F4-226A-B113-7B98-7B354A1BB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EBE097-55D7-25FF-C978-2C6FBF38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893361-762A-6257-9075-E4338CEC0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0EEA1C-9DB7-0B17-397F-24A9DA3D7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9621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1F141-3BC9-1759-1442-9C5DC372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CAE3D7-9591-3204-5981-F3E8DB8D1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5E307B7-52EB-0166-3BC8-B38BA7E8CD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022EF1-C814-2B68-4A74-678723D9A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1BC0DD-90C3-E459-7454-0ED46785F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C5281A-675D-01A8-2280-21224BB42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305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C2483-642E-6D6D-E82F-33B2873EF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9F7AFD-B6A1-E091-568E-75B5AF1387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A9F4754-CB64-FEF8-E908-1B5DC8417F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F182E2E-EE38-31F9-CA40-08C898A8D3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1822C24-F456-B52F-784D-4D5AC3DBA9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E678F3E-3905-3217-6EAA-32DDDD9B6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02B3E4C-5066-9417-E374-34FD8473F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E70A62B-6C45-A338-31E0-B83EA6419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8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CE8B2C-F56D-7C29-9B44-79E54F79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5DA2A66-73E8-C7AD-9779-990558A55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AAA444-A817-477A-C2BB-B77AA38EB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B0300E8-4FA6-693C-10A2-33FA604ED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862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E050BEF-AFFB-38A6-BA35-768217E00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5F4AF14-CA08-2A21-D54C-785AC2DA4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2426CB-B1AF-4B16-42A9-F87673F21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8366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EE2E55-7C16-CFB5-1D36-1CDB8D3C4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EB8AEB-C123-BD3B-E968-58D09C278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18CDB7B-8CE4-E144-9F22-19695E21D0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D6254A-1EFA-063A-8E73-702EC341E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9055E77-D9C4-6607-049F-D85B7DF96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F7B32F4-D662-4D4B-DE8B-6747E5302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9539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BB2304-9FEF-9F6B-4152-5D97F4699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401EFA6-D288-FA85-13DD-6AC029678B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4E61062-BFA6-E7AB-9582-C0CA8BDBDE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A43D44-841B-2FEE-B627-364551E91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C93906-9512-5FCF-5C22-4B64F40B2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15F904F-10D3-41E2-92EC-6E9159E5D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047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8ED1F42-EE62-02E2-BDF6-42CAD23F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1E1D18-9051-A5E8-F71F-B79746562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4890AA-69F0-7426-98BB-4C786794DA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E151C-104E-4652-BA97-E7596C28D192}" type="datetimeFigureOut">
              <a:rPr lang="zh-CN" altLang="en-US" smtClean="0"/>
              <a:t>2026/1/10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FB6E03-D1FB-F60D-6E33-9DC8C8D191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CE86CE-2D61-CE08-324E-4A427E21D2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86E0-CFF4-4C12-B6D8-6DC42408CE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432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97B40F0-1D8B-0F7E-A82F-874EDBFFB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923FFDC8-D276-691A-55A8-77437A8F249E}"/>
              </a:ext>
            </a:extLst>
          </p:cNvPr>
          <p:cNvSpPr/>
          <p:nvPr/>
        </p:nvSpPr>
        <p:spPr>
          <a:xfrm>
            <a:off x="477328" y="2875473"/>
            <a:ext cx="2358489" cy="3289538"/>
          </a:xfrm>
          <a:prstGeom prst="rect">
            <a:avLst/>
          </a:prstGeom>
          <a:solidFill>
            <a:srgbClr val="F5F6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5400" b="1" dirty="0">
              <a:solidFill>
                <a:srgbClr val="084C3A"/>
              </a:solidFill>
              <a:latin typeface="Verdana" panose="020B0604030504040204" pitchFamily="34" charset="0"/>
            </a:endParaRPr>
          </a:p>
        </p:txBody>
      </p:sp>
      <p:sp>
        <p:nvSpPr>
          <p:cNvPr id="3" name="等腰三角形 2">
            <a:extLst>
              <a:ext uri="{FF2B5EF4-FFF2-40B4-BE49-F238E27FC236}">
                <a16:creationId xmlns:a16="http://schemas.microsoft.com/office/drawing/2014/main" id="{58F8C70D-B3E7-0391-573E-0E3DD259F705}"/>
              </a:ext>
            </a:extLst>
          </p:cNvPr>
          <p:cNvSpPr/>
          <p:nvPr/>
        </p:nvSpPr>
        <p:spPr>
          <a:xfrm rot="5207516">
            <a:off x="2881722" y="4559427"/>
            <a:ext cx="1498427" cy="1636671"/>
          </a:xfrm>
          <a:prstGeom prst="triangle">
            <a:avLst>
              <a:gd name="adj" fmla="val 0"/>
            </a:avLst>
          </a:prstGeom>
          <a:solidFill>
            <a:srgbClr val="F6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FFD1531-6845-0B1E-EA3B-9AF1833DF6D4}"/>
              </a:ext>
            </a:extLst>
          </p:cNvPr>
          <p:cNvSpPr/>
          <p:nvPr/>
        </p:nvSpPr>
        <p:spPr>
          <a:xfrm>
            <a:off x="1791421" y="2875473"/>
            <a:ext cx="2335484" cy="905773"/>
          </a:xfrm>
          <a:prstGeom prst="rect">
            <a:avLst/>
          </a:prstGeom>
          <a:solidFill>
            <a:srgbClr val="F5F6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5400" b="1" dirty="0">
              <a:solidFill>
                <a:srgbClr val="084C3A"/>
              </a:solidFill>
              <a:latin typeface="Verdana" panose="020B060403050404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4550AA8-4F53-24CF-68F5-6545466199A2}"/>
              </a:ext>
            </a:extLst>
          </p:cNvPr>
          <p:cNvSpPr txBox="1"/>
          <p:nvPr/>
        </p:nvSpPr>
        <p:spPr>
          <a:xfrm>
            <a:off x="487609" y="3070852"/>
            <a:ext cx="36392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Verdana" panose="020B0604030504040204" pitchFamily="34" charset="0"/>
              </a:rPr>
              <a:t>Member:</a:t>
            </a:r>
          </a:p>
          <a:p>
            <a:r>
              <a:rPr lang="en-US" altLang="zh-CN" b="1" dirty="0" err="1">
                <a:latin typeface="Verdana" panose="020B0604030504040204" pitchFamily="34" charset="0"/>
              </a:rPr>
              <a:t>Beiyu</a:t>
            </a:r>
            <a:r>
              <a:rPr lang="en-US" altLang="zh-CN" b="1" dirty="0">
                <a:latin typeface="Verdana" panose="020B0604030504040204" pitchFamily="34" charset="0"/>
              </a:rPr>
              <a:t> Zhou, </a:t>
            </a:r>
            <a:r>
              <a:rPr lang="en-US" altLang="zh-CN" b="1" dirty="0" err="1">
                <a:latin typeface="Verdana" panose="020B0604030504040204" pitchFamily="34" charset="0"/>
              </a:rPr>
              <a:t>Ruikang</a:t>
            </a:r>
            <a:r>
              <a:rPr lang="en-US" altLang="zh-CN" b="1" dirty="0">
                <a:latin typeface="Verdana" panose="020B0604030504040204" pitchFamily="34" charset="0"/>
              </a:rPr>
              <a:t> Lin</a:t>
            </a:r>
          </a:p>
          <a:p>
            <a:r>
              <a:rPr lang="en-US" altLang="zh-CN" b="1" dirty="0">
                <a:latin typeface="Verdana" panose="020B0604030504040204" pitchFamily="34" charset="0"/>
              </a:rPr>
              <a:t>Date: 2026/01/10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6755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B5D49CC-567D-57E0-E6AD-322A569C6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27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F261A14-4E73-2443-7E99-FFB15F083B4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8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400" b="1" dirty="0">
                <a:solidFill>
                  <a:srgbClr val="084C3A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Thank you!</a:t>
            </a:r>
          </a:p>
          <a:p>
            <a:pPr algn="ctr"/>
            <a:endParaRPr lang="en-US" altLang="zh-CN" sz="5400" b="1" dirty="0">
              <a:solidFill>
                <a:srgbClr val="084C3A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US" altLang="zh-CN" sz="5400" b="1" dirty="0">
                <a:solidFill>
                  <a:srgbClr val="084C3A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Q &amp; A</a:t>
            </a:r>
            <a:endParaRPr lang="zh-CN" altLang="en-US" sz="5400" b="1" dirty="0">
              <a:solidFill>
                <a:srgbClr val="084C3A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7006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F1B14C4-7374-D9DF-8B15-FFE5399CA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811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>
            <a:extLst>
              <a:ext uri="{FF2B5EF4-FFF2-40B4-BE49-F238E27FC236}">
                <a16:creationId xmlns:a16="http://schemas.microsoft.com/office/drawing/2014/main" id="{B37BEB3D-8A03-5AAD-84B0-BF97D7199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742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B62013E-717A-B7B9-26DA-3B9575219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069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8ECDE85-E111-A9D0-F768-07E95178E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832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9A83DB6-D495-D13C-298F-112163A5D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58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B8C0DB9-8B47-96DC-F10D-DE8518FAB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B62FCF5-75B5-BE82-B04F-608AA97CC7D8}"/>
              </a:ext>
            </a:extLst>
          </p:cNvPr>
          <p:cNvSpPr/>
          <p:nvPr/>
        </p:nvSpPr>
        <p:spPr>
          <a:xfrm>
            <a:off x="3101558" y="1722505"/>
            <a:ext cx="5988884" cy="3412990"/>
          </a:xfrm>
          <a:prstGeom prst="rect">
            <a:avLst/>
          </a:prstGeom>
          <a:solidFill>
            <a:srgbClr val="F7F8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图表, 折线图&#10;&#10;AI 生成的内容可能不正确。">
            <a:extLst>
              <a:ext uri="{FF2B5EF4-FFF2-40B4-BE49-F238E27FC236}">
                <a16:creationId xmlns:a16="http://schemas.microsoft.com/office/drawing/2014/main" id="{A449AB5A-EBB8-AAF7-9661-9EB4EEB63C4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30068" y="1349441"/>
            <a:ext cx="6931864" cy="415911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69FD2675-88DE-9AA4-8213-02B870B23A35}"/>
              </a:ext>
            </a:extLst>
          </p:cNvPr>
          <p:cNvSpPr/>
          <p:nvPr/>
        </p:nvSpPr>
        <p:spPr>
          <a:xfrm>
            <a:off x="553526" y="5567821"/>
            <a:ext cx="11638474" cy="1028512"/>
          </a:xfrm>
          <a:prstGeom prst="rect">
            <a:avLst/>
          </a:prstGeom>
          <a:solidFill>
            <a:srgbClr val="F7F8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>
                <a:solidFill>
                  <a:schemeClr val="tx1"/>
                </a:solidFill>
                <a:latin typeface="Verdana" panose="020B0604030504040204" pitchFamily="34" charset="0"/>
              </a:rPr>
              <a:t>Total Games Played: 1,200</a:t>
            </a:r>
          </a:p>
          <a:p>
            <a:r>
              <a:rPr lang="en-US" altLang="zh-CN" b="1" dirty="0">
                <a:solidFill>
                  <a:schemeClr val="tx1"/>
                </a:solidFill>
                <a:latin typeface="Verdana" panose="020B0604030504040204" pitchFamily="34" charset="0"/>
              </a:rPr>
              <a:t>Key Takeaway: </a:t>
            </a:r>
            <a:r>
              <a:rPr lang="en-US" altLang="zh-CN" dirty="0">
                <a:solidFill>
                  <a:schemeClr val="tx1"/>
                </a:solidFill>
                <a:latin typeface="Verdana" panose="020B0604030504040204" pitchFamily="34" charset="0"/>
              </a:rPr>
              <a:t>Our hybrid pipeline of geometric filtering and noise-robust evaluation </a:t>
            </a:r>
            <a:r>
              <a:rPr lang="en-US" altLang="zh-CN" b="1" dirty="0">
                <a:solidFill>
                  <a:schemeClr val="tx1"/>
                </a:solidFill>
                <a:latin typeface="Verdana" panose="020B0604030504040204" pitchFamily="34" charset="0"/>
              </a:rPr>
              <a:t>consistently and overwhelmingly outperforms </a:t>
            </a:r>
            <a:r>
              <a:rPr lang="en-US" altLang="zh-CN" dirty="0">
                <a:solidFill>
                  <a:schemeClr val="tx1"/>
                </a:solidFill>
                <a:latin typeface="Verdana" panose="020B0604030504040204" pitchFamily="34" charset="0"/>
              </a:rPr>
              <a:t>the standard Bayesian Optimization baseline.</a:t>
            </a:r>
            <a:endParaRPr lang="zh-CN" altLang="en-US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92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AB4ECCE-C5C6-C118-1EE9-E01C247B6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C96381E0-A444-CA71-65FE-513F65C7DE8A}"/>
              </a:ext>
            </a:extLst>
          </p:cNvPr>
          <p:cNvSpPr/>
          <p:nvPr/>
        </p:nvSpPr>
        <p:spPr>
          <a:xfrm>
            <a:off x="8246851" y="2869829"/>
            <a:ext cx="3249285" cy="948906"/>
          </a:xfrm>
          <a:prstGeom prst="rect">
            <a:avLst/>
          </a:prstGeom>
          <a:solidFill>
            <a:srgbClr val="F7F8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Tested Across 9,600 Games</a:t>
            </a:r>
          </a:p>
          <a:p>
            <a:pPr algn="ctr"/>
            <a:r>
              <a:rPr lang="en-US" altLang="zh-CN" sz="1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 testament to rigorous, statistically significant testing.</a:t>
            </a:r>
            <a:endParaRPr lang="zh-CN" altLang="en-US" sz="14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EDB9A28-72AB-47DA-A1AD-55C435F8C0F0}"/>
              </a:ext>
            </a:extLst>
          </p:cNvPr>
          <p:cNvSpPr/>
          <p:nvPr/>
        </p:nvSpPr>
        <p:spPr>
          <a:xfrm>
            <a:off x="3697857" y="1731034"/>
            <a:ext cx="4652511" cy="3232030"/>
          </a:xfrm>
          <a:prstGeom prst="rect">
            <a:avLst/>
          </a:prstGeom>
          <a:solidFill>
            <a:srgbClr val="F7F8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948A431-9E2D-9E1B-4627-1616B6E89DB3}"/>
              </a:ext>
            </a:extLst>
          </p:cNvPr>
          <p:cNvSpPr/>
          <p:nvPr/>
        </p:nvSpPr>
        <p:spPr>
          <a:xfrm>
            <a:off x="599536" y="5329776"/>
            <a:ext cx="10992927" cy="1094028"/>
          </a:xfrm>
          <a:prstGeom prst="rect">
            <a:avLst/>
          </a:prstGeom>
          <a:solidFill>
            <a:srgbClr val="F7F8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Total Games Played: 9,600</a:t>
            </a:r>
          </a:p>
          <a:p>
            <a:r>
              <a:rPr lang="en-US" altLang="zh-CN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Key Takeaway:</a:t>
            </a:r>
            <a:r>
              <a:rPr lang="en-US" altLang="zh-CN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Even against a stronger MCTS-based agent, our efficient and robust approach </a:t>
            </a:r>
            <a:r>
              <a:rPr lang="en-US" altLang="zh-CN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maintains a significant winning edge </a:t>
            </a:r>
            <a:r>
              <a:rPr lang="en-US" altLang="zh-CN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over a very large sample of games.</a:t>
            </a:r>
            <a:endParaRPr lang="zh-CN" altLang="en-US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DF4621C-EE20-3F1E-6AC3-DB5368B2C47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715" y="1453461"/>
            <a:ext cx="7264232" cy="363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04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73F0BAF-E2B8-3A9A-DD79-131C2C019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402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90</Words>
  <Application>Microsoft Office PowerPoint</Application>
  <PresentationFormat>宽屏</PresentationFormat>
  <Paragraphs>13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等线 Light</vt:lpstr>
      <vt:lpstr>Arial</vt:lpstr>
      <vt:lpstr>Verdana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White Zuan</dc:creator>
  <cp:lastModifiedBy>White Zuan</cp:lastModifiedBy>
  <cp:revision>9</cp:revision>
  <dcterms:created xsi:type="dcterms:W3CDTF">2026-01-09T13:59:36Z</dcterms:created>
  <dcterms:modified xsi:type="dcterms:W3CDTF">2026-01-09T16:24:36Z</dcterms:modified>
</cp:coreProperties>
</file>

<file path=docProps/thumbnail.jpeg>
</file>